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4" r:id="rId3"/>
    <p:sldId id="274" r:id="rId4"/>
    <p:sldId id="265" r:id="rId5"/>
    <p:sldId id="268" r:id="rId6"/>
    <p:sldId id="278" r:id="rId7"/>
    <p:sldId id="262" r:id="rId8"/>
    <p:sldId id="266" r:id="rId9"/>
    <p:sldId id="276" r:id="rId10"/>
    <p:sldId id="270" r:id="rId11"/>
    <p:sldId id="275" r:id="rId12"/>
    <p:sldId id="277" r:id="rId13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120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ctr" rtl="0" fontAlgn="base">
      <a:lnSpc>
        <a:spcPct val="120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ctr" rtl="0" fontAlgn="base">
      <a:lnSpc>
        <a:spcPct val="120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ctr" rtl="0" fontAlgn="base">
      <a:lnSpc>
        <a:spcPct val="120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ctr" rtl="0" fontAlgn="base">
      <a:lnSpc>
        <a:spcPct val="120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17E1C"/>
    <a:srgbClr val="000000"/>
    <a:srgbClr val="5A5A5A"/>
    <a:srgbClr val="91FFFF"/>
    <a:srgbClr val="DD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60"/>
  </p:normalViewPr>
  <p:slideViewPr>
    <p:cSldViewPr>
      <p:cViewPr>
        <p:scale>
          <a:sx n="80" d="100"/>
          <a:sy n="80" d="100"/>
        </p:scale>
        <p:origin x="-1086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NIOZ_Logo_zw_ppt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2362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657600" y="381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57600" y="152400"/>
            <a:ext cx="266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9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3400" y="8534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9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86400" y="853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fld id="{20F59328-349A-4B51-BE26-B7C42C53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0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4287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9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95800" y="152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9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3400" y="85344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9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534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900" smtClean="0">
                <a:ea typeface="ＭＳ Ｐゴシック" pitchFamily="1" charset="-128"/>
              </a:defRPr>
            </a:lvl1pPr>
          </a:lstStyle>
          <a:p>
            <a:pPr>
              <a:defRPr/>
            </a:pPr>
            <a:fld id="{3663F4D2-764A-4A12-8F7D-4593FA3F7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41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-"/>
      <a:defRPr sz="9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-"/>
      <a:defRPr sz="9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-"/>
      <a:defRPr sz="9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-"/>
      <a:defRPr sz="9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-"/>
      <a:defRPr sz="900" kern="1200">
        <a:solidFill>
          <a:schemeClr val="tx1"/>
        </a:solidFill>
        <a:latin typeface="Verdana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435100" y="169863"/>
            <a:ext cx="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2400"/>
          </a:p>
        </p:txBody>
      </p:sp>
      <p:pic>
        <p:nvPicPr>
          <p:cNvPr id="5" name="Picture 17" descr="NIOZ_ppt_Kop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978025" y="1176338"/>
            <a:ext cx="3457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chemeClr val="tx2"/>
                </a:solidFill>
              </a:rPr>
              <a:t>Royal Netherlands Institute for Sea Research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9188" y="2286000"/>
            <a:ext cx="7466012" cy="1905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4876800"/>
            <a:ext cx="7466012" cy="1143000"/>
          </a:xfrm>
        </p:spPr>
        <p:txBody>
          <a:bodyPr rIns="180000"/>
          <a:lstStyle>
            <a:lvl1pPr marL="0" indent="0">
              <a:lnSpc>
                <a:spcPct val="100000"/>
              </a:lnSpc>
              <a:spcAft>
                <a:spcPct val="0"/>
              </a:spcAft>
              <a:buFont typeface="Wingdings" pitchFamily="2" charset="2"/>
              <a:buNone/>
              <a:tabLst>
                <a:tab pos="476250" algn="l"/>
              </a:tabLst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8461375" y="5178425"/>
            <a:ext cx="1136650" cy="3810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F521F7-EA24-4146-8331-35097B99705B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1104900" y="6477000"/>
            <a:ext cx="6604000" cy="3810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NIOZ is part of the Netherlands Organisation for Scientific Research (NWO)NIOZ Royal Netherlands Institute for Sea Research</a:t>
            </a:r>
          </a:p>
        </p:txBody>
      </p:sp>
    </p:spTree>
    <p:extLst>
      <p:ext uri="{BB962C8B-B14F-4D97-AF65-F5344CB8AC3E}">
        <p14:creationId xmlns:p14="http://schemas.microsoft.com/office/powerpoint/2010/main" val="11283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B539E-9FAE-4CFE-8B1E-B7E824033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228600"/>
            <a:ext cx="2058988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038" y="228600"/>
            <a:ext cx="6027737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3E5E-A78D-469B-BDBA-576305A89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1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B02A7-DCF9-44A8-B8CD-B869F9104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6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9D621-F83D-4CFA-B3A3-83E93215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2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038" y="1828800"/>
            <a:ext cx="399891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8288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734A-817F-42EB-8C79-8A6FFEBA0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B99AC-0D3A-4E52-991F-41DDE5B6E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B79E5-3478-4618-B4B8-522EBECD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E870-4747-4658-86E7-4E487A2BC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8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E4D0-3C37-4E2A-BAB9-F7D7D40E9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3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E795-00B9-4929-AA69-F2215FC0D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NIOZ_Banner_01_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9400" y="228600"/>
            <a:ext cx="7116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27038" y="1828800"/>
            <a:ext cx="81518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-5400000">
            <a:off x="8169275" y="48768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000" smtClean="0">
                <a:solidFill>
                  <a:schemeClr val="tx2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7038" y="6477000"/>
            <a:ext cx="58975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2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NIOZ Royal Netherlands Institute for Sea Research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6000" y="64770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000" smtClean="0">
                <a:solidFill>
                  <a:schemeClr val="tx2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7EE2EAB7-6C51-43E3-B9F5-0CE6E9BE9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bg1"/>
          </a:solidFill>
          <a:latin typeface="Verdana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bg1"/>
          </a:solidFill>
          <a:latin typeface="Verdana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bg1"/>
          </a:solidFill>
          <a:latin typeface="Verdana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bg1"/>
          </a:solidFill>
          <a:latin typeface="Verdana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bg1"/>
          </a:solidFill>
          <a:latin typeface="Verdana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bg1"/>
          </a:solidFill>
          <a:latin typeface="Verdana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bg1"/>
          </a:solidFill>
          <a:latin typeface="Verdana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42900" algn="l"/>
        </a:tabLst>
        <a:defRPr sz="2400">
          <a:solidFill>
            <a:schemeClr val="bg1"/>
          </a:solidFill>
          <a:latin typeface="Verdana" pitchFamily="34" charset="0"/>
          <a:ea typeface="ＭＳ Ｐゴシック" pitchFamily="1" charset="-128"/>
        </a:defRPr>
      </a:lvl9pPr>
    </p:titleStyle>
    <p:bodyStyle>
      <a:lvl1pPr marL="193675" indent="-193675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Clr>
          <a:srgbClr val="F17E1C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188913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Clr>
          <a:srgbClr val="F17E1C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2pPr>
      <a:lvl3pPr marL="1338263" indent="-195263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Clr>
          <a:srgbClr val="F17E1C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3pPr>
      <a:lvl4pPr marL="1909763" indent="-195263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Clr>
          <a:srgbClr val="F17E1C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4pPr>
      <a:lvl5pPr marL="2471738" indent="-188913" algn="l" rtl="0" eaLnBrk="0" fontAlgn="base" hangingPunct="0">
        <a:lnSpc>
          <a:spcPct val="120000"/>
        </a:lnSpc>
        <a:spcBef>
          <a:spcPct val="0"/>
        </a:spcBef>
        <a:spcAft>
          <a:spcPct val="30000"/>
        </a:spcAft>
        <a:buClr>
          <a:srgbClr val="F17E1C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5pPr>
      <a:lvl6pPr marL="2928938" indent="-188913" algn="l" rtl="0" fontAlgn="base">
        <a:lnSpc>
          <a:spcPct val="120000"/>
        </a:lnSpc>
        <a:spcBef>
          <a:spcPct val="0"/>
        </a:spcBef>
        <a:spcAft>
          <a:spcPct val="30000"/>
        </a:spcAft>
        <a:buClr>
          <a:srgbClr val="F17E1C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6pPr>
      <a:lvl7pPr marL="3386138" indent="-188913" algn="l" rtl="0" fontAlgn="base">
        <a:lnSpc>
          <a:spcPct val="120000"/>
        </a:lnSpc>
        <a:spcBef>
          <a:spcPct val="0"/>
        </a:spcBef>
        <a:spcAft>
          <a:spcPct val="30000"/>
        </a:spcAft>
        <a:buClr>
          <a:srgbClr val="F17E1C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7pPr>
      <a:lvl8pPr marL="3843338" indent="-188913" algn="l" rtl="0" fontAlgn="base">
        <a:lnSpc>
          <a:spcPct val="120000"/>
        </a:lnSpc>
        <a:spcBef>
          <a:spcPct val="0"/>
        </a:spcBef>
        <a:spcAft>
          <a:spcPct val="30000"/>
        </a:spcAft>
        <a:buClr>
          <a:srgbClr val="F17E1C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8pPr>
      <a:lvl9pPr marL="4300538" indent="-188913" algn="l" rtl="0" fontAlgn="base">
        <a:lnSpc>
          <a:spcPct val="120000"/>
        </a:lnSpc>
        <a:spcBef>
          <a:spcPct val="0"/>
        </a:spcBef>
        <a:spcAft>
          <a:spcPct val="30000"/>
        </a:spcAft>
        <a:buClr>
          <a:srgbClr val="F17E1C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51520" y="6309320"/>
            <a:ext cx="6604000" cy="381000"/>
          </a:xfr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chemeClr val="bg1"/>
                </a:solidFill>
              </a:rPr>
              <a:t>NIOZ </a:t>
            </a:r>
            <a:r>
              <a:rPr lang="en-US" sz="900" dirty="0">
                <a:solidFill>
                  <a:schemeClr val="bg1"/>
                </a:solidFill>
              </a:rPr>
              <a:t>Royal Netherlands Institute for Sea </a:t>
            </a:r>
            <a:r>
              <a:rPr lang="en-US" sz="900" dirty="0" smtClean="0">
                <a:solidFill>
                  <a:schemeClr val="bg1"/>
                </a:solidFill>
              </a:rPr>
              <a:t>Research</a:t>
            </a:r>
          </a:p>
          <a:p>
            <a:pPr eaLnBrk="1" hangingPunct="1"/>
            <a:r>
              <a:rPr lang="en-US" sz="900" dirty="0">
                <a:solidFill>
                  <a:schemeClr val="bg1"/>
                </a:solidFill>
              </a:rPr>
              <a:t>NIOZ is part of the Netherlands </a:t>
            </a:r>
            <a:r>
              <a:rPr lang="en-US" sz="900" dirty="0" err="1">
                <a:solidFill>
                  <a:schemeClr val="bg1"/>
                </a:solidFill>
              </a:rPr>
              <a:t>Organisation</a:t>
            </a:r>
            <a:r>
              <a:rPr lang="en-US" sz="900" dirty="0">
                <a:solidFill>
                  <a:schemeClr val="bg1"/>
                </a:solidFill>
              </a:rPr>
              <a:t> for Scientific Research (NWO)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567" y="2276872"/>
            <a:ext cx="6816225" cy="17173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01600" dist="50800" dir="7500000" algn="tl">
                    <a:srgbClr val="000000">
                      <a:shade val="5000"/>
                      <a:alpha val="90000"/>
                    </a:srgbClr>
                  </a:outerShdw>
                </a:effectLst>
                <a:latin typeface="+mn-lt"/>
                <a:ea typeface="ＭＳ Ｐゴシック" pitchFamily="1" charset="-128"/>
              </a:rPr>
              <a:t>Results from LOCO/CIS</a:t>
            </a:r>
          </a:p>
          <a:p>
            <a:pPr>
              <a:defRPr/>
            </a:pPr>
            <a:r>
              <a:rPr lang="en-US" sz="4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01600" dist="50800" dir="7500000" algn="tl">
                    <a:srgbClr val="000000">
                      <a:shade val="5000"/>
                      <a:alpha val="90000"/>
                    </a:srgbClr>
                  </a:outerShdw>
                </a:effectLst>
                <a:latin typeface="+mn-lt"/>
                <a:ea typeface="ＭＳ Ｐゴシック" pitchFamily="1" charset="-128"/>
              </a:rPr>
              <a:t>and future plans</a:t>
            </a:r>
            <a:endParaRPr lang="en-US" sz="4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101600" dist="50800" dir="7500000" algn="tl">
                  <a:srgbClr val="000000">
                    <a:shade val="5000"/>
                    <a:alpha val="90000"/>
                  </a:srgbClr>
                </a:outerShdw>
              </a:effectLst>
              <a:latin typeface="+mn-lt"/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5952" y="4437112"/>
            <a:ext cx="5201039" cy="14219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6000"/>
                    </a:srgbClr>
                  </a:outerShdw>
                </a:effectLst>
                <a:ea typeface="ＭＳ Ｐゴシック" pitchFamily="1" charset="-128"/>
              </a:rPr>
              <a:t>Femke de Jong (NIOZ, Duke) </a:t>
            </a:r>
          </a:p>
          <a:p>
            <a:pPr>
              <a:defRPr/>
            </a:pPr>
            <a:r>
              <a:rPr lang="en-US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6000"/>
                    </a:srgbClr>
                  </a:outerShdw>
                </a:effectLst>
                <a:ea typeface="ＭＳ Ｐゴシック" pitchFamily="1" charset="-128"/>
              </a:rPr>
              <a:t>Laura de </a:t>
            </a:r>
            <a:r>
              <a:rPr lang="en-US" sz="24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6000"/>
                    </a:srgbClr>
                  </a:outerShdw>
                </a:effectLst>
                <a:ea typeface="ＭＳ Ｐゴシック" pitchFamily="1" charset="-128"/>
              </a:rPr>
              <a:t>Steur</a:t>
            </a:r>
            <a:r>
              <a:rPr lang="en-US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6000"/>
                    </a:srgbClr>
                  </a:outerShdw>
                </a:effectLst>
                <a:ea typeface="ＭＳ Ｐゴシック" pitchFamily="1" charset="-128"/>
              </a:rPr>
              <a:t> (NIOZ, NPI</a:t>
            </a:r>
            <a:r>
              <a:rPr lang="en-US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6000"/>
                    </a:srgbClr>
                  </a:outerShdw>
                </a:effectLst>
                <a:ea typeface="ＭＳ Ｐゴシック" pitchFamily="1" charset="-128"/>
              </a:rPr>
              <a:t>)</a:t>
            </a:r>
          </a:p>
          <a:p>
            <a:pPr>
              <a:defRPr/>
            </a:pPr>
            <a:r>
              <a:rPr lang="en-US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6000"/>
                    </a:srgbClr>
                  </a:outerShdw>
                </a:effectLst>
                <a:ea typeface="ＭＳ Ｐゴシック" pitchFamily="1" charset="-128"/>
              </a:rPr>
              <a:t>Johannes </a:t>
            </a:r>
            <a:r>
              <a:rPr lang="en-US" sz="2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6000"/>
                    </a:srgbClr>
                  </a:outerShdw>
                </a:effectLst>
                <a:ea typeface="ＭＳ Ｐゴシック" pitchFamily="1" charset="-128"/>
              </a:rPr>
              <a:t>Karstensen</a:t>
            </a:r>
            <a:r>
              <a:rPr lang="en-US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86000"/>
                    </a:srgbClr>
                  </a:outerShdw>
                </a:effectLst>
                <a:ea typeface="ＭＳ Ｐゴシック" pitchFamily="1" charset="-128"/>
              </a:rPr>
              <a:t> (GEOMAR)</a:t>
            </a:r>
            <a:endParaRPr lang="en-US" sz="2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86000"/>
                  </a:srgbClr>
                </a:outerShdw>
              </a:effectLst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548680"/>
            <a:ext cx="7116763" cy="594320"/>
          </a:xfrm>
        </p:spPr>
        <p:txBody>
          <a:bodyPr/>
          <a:lstStyle/>
          <a:p>
            <a:r>
              <a:rPr lang="en-US" sz="2800" dirty="0" smtClean="0"/>
              <a:t>Mostly caused by local </a:t>
            </a:r>
            <a:r>
              <a:rPr lang="en-US" sz="2800" dirty="0" err="1" smtClean="0"/>
              <a:t>sfc</a:t>
            </a:r>
            <a:r>
              <a:rPr lang="en-US" sz="2800" dirty="0" smtClean="0"/>
              <a:t> forcing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LOCO the temperature changes can be explained nearly entirely through surface buoyancy forcing.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North Atlantic Regional </a:t>
            </a:r>
          </a:p>
          <a:p>
            <a:pPr marL="0" indent="0">
              <a:buNone/>
            </a:pPr>
            <a:r>
              <a:rPr lang="en-US" sz="1800" dirty="0" smtClean="0"/>
              <a:t>Reanalysis (NARR) forcing.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dirty="0" smtClean="0"/>
              <a:t>LOCO/Argo 1 km temp.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dirty="0" smtClean="0"/>
              <a:t>Cold with respect to NOAA </a:t>
            </a:r>
          </a:p>
          <a:p>
            <a:pPr marL="0" indent="0">
              <a:buNone/>
            </a:pPr>
            <a:r>
              <a:rPr lang="en-US" sz="1800" dirty="0" smtClean="0"/>
              <a:t>ref. period, not as cold </a:t>
            </a:r>
          </a:p>
          <a:p>
            <a:pPr marL="0" indent="0">
              <a:buNone/>
            </a:pPr>
            <a:r>
              <a:rPr lang="en-US" sz="1800" dirty="0" smtClean="0"/>
              <a:t>as the 1990s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52" y="2833844"/>
            <a:ext cx="5603448" cy="402415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6444208" y="3284984"/>
            <a:ext cx="5760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444208" y="3573016"/>
            <a:ext cx="5760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020272" y="3140968"/>
            <a:ext cx="208823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T 0 to 1000m</a:t>
            </a:r>
          </a:p>
          <a:p>
            <a:endParaRPr lang="en-US" sz="400" dirty="0" smtClean="0"/>
          </a:p>
          <a:p>
            <a:pPr algn="l"/>
            <a:r>
              <a:rPr lang="en-US" sz="1000" dirty="0" smtClean="0"/>
              <a:t>Apply </a:t>
            </a:r>
            <a:r>
              <a:rPr lang="en-US" sz="1000" dirty="0" err="1" smtClean="0"/>
              <a:t>sfc</a:t>
            </a:r>
            <a:r>
              <a:rPr lang="en-US" sz="1000" dirty="0" smtClean="0"/>
              <a:t> flux(t) on T(t-1)</a:t>
            </a:r>
          </a:p>
          <a:p>
            <a:pPr algn="l"/>
            <a:r>
              <a:rPr lang="en-US" sz="1000" dirty="0" smtClean="0"/>
              <a:t>+ constant heating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555" y="6386844"/>
            <a:ext cx="2441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</a:t>
            </a:r>
            <a:r>
              <a:rPr lang="en-US" sz="1000" dirty="0" smtClean="0"/>
              <a:t>e Jong &amp; de </a:t>
            </a:r>
            <a:r>
              <a:rPr lang="en-US" sz="1000" dirty="0" err="1" smtClean="0"/>
              <a:t>Steur</a:t>
            </a:r>
            <a:r>
              <a:rPr lang="en-US" sz="1000" dirty="0" smtClean="0"/>
              <a:t>, </a:t>
            </a:r>
            <a:r>
              <a:rPr lang="en-US" sz="1000" dirty="0" err="1" smtClean="0"/>
              <a:t>subm</a:t>
            </a:r>
            <a:r>
              <a:rPr lang="en-US" sz="1000" dirty="0" smtClean="0"/>
              <a:t>. to GRL.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38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620688"/>
            <a:ext cx="7116763" cy="522312"/>
          </a:xfrm>
        </p:spPr>
        <p:txBody>
          <a:bodyPr/>
          <a:lstStyle/>
          <a:p>
            <a:r>
              <a:rPr lang="en-US" sz="2800" dirty="0" smtClean="0"/>
              <a:t>Future plans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38" y="1828800"/>
            <a:ext cx="8609458" cy="4648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LOCO</a:t>
            </a:r>
          </a:p>
          <a:p>
            <a:pPr marL="0" indent="0">
              <a:buNone/>
            </a:pPr>
            <a:r>
              <a:rPr lang="en-US" dirty="0" smtClean="0"/>
              <a:t>Current funding under NACLIM is running out.</a:t>
            </a:r>
          </a:p>
          <a:p>
            <a:pPr marL="0" indent="0">
              <a:buNone/>
            </a:pPr>
            <a:r>
              <a:rPr lang="en-US" dirty="0" smtClean="0"/>
              <a:t>Redeployed for a 2-year period in July 2016, unknown after 2018.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CIS </a:t>
            </a:r>
          </a:p>
          <a:p>
            <a:pPr marL="0" indent="0">
              <a:buNone/>
            </a:pPr>
            <a:r>
              <a:rPr lang="en-US" dirty="0" smtClean="0"/>
              <a:t>will be redeployed on 2016 and decommissioned in 2018.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OOI </a:t>
            </a:r>
          </a:p>
          <a:p>
            <a:pPr marL="0" indent="0">
              <a:buNone/>
            </a:pPr>
            <a:r>
              <a:rPr lang="en-US" dirty="0" smtClean="0"/>
              <a:t>Continue past 2018.</a:t>
            </a:r>
          </a:p>
          <a:p>
            <a:pPr marL="0" indent="0">
              <a:buNone/>
            </a:pPr>
            <a:r>
              <a:rPr lang="en-US" dirty="0" smtClean="0"/>
              <a:t>Will provide measurements of convection which may show relation to transport through OSNAP array.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NIOZ Royal Netherlands Institute for Sea Research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476672"/>
            <a:ext cx="7116763" cy="666328"/>
          </a:xfrm>
        </p:spPr>
        <p:txBody>
          <a:bodyPr/>
          <a:lstStyle/>
          <a:p>
            <a:r>
              <a:rPr lang="en-US" sz="2800" dirty="0" smtClean="0"/>
              <a:t>Salinity profiles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611889" cy="43251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NIOZ Royal Netherlands Institute for Sea Research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7038" y="1828800"/>
            <a:ext cx="443299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65175" indent="-1889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2pPr>
            <a:lvl3pPr marL="1338263" indent="-19526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909763" indent="-19526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471738" indent="-1889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9289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33861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8433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43005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/>
              <a:t>Some freshening, but not nearly as fresh (yet) as the 1990s.</a:t>
            </a:r>
          </a:p>
          <a:p>
            <a:pPr marL="0" indent="0">
              <a:buFont typeface="Wingdings" pitchFamily="2" charset="2"/>
              <a:buNone/>
            </a:pPr>
            <a:endParaRPr lang="en-US" sz="18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/>
              <a:t>Will take successive years of freshwater input and mixing.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107031" y="6219557"/>
            <a:ext cx="1619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</a:t>
            </a:r>
            <a:r>
              <a:rPr lang="en-US" sz="1000" dirty="0" smtClean="0"/>
              <a:t>ractical salinity AR7E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176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49400" y="476672"/>
            <a:ext cx="7116763" cy="66632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LOCO mooring</a:t>
            </a:r>
          </a:p>
        </p:txBody>
      </p:sp>
      <p:pic>
        <p:nvPicPr>
          <p:cNvPr id="6" name="Picture 4" descr="design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26592"/>
            <a:ext cx="217805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3891216" cy="364008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855068"/>
            <a:ext cx="3640906" cy="488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65175" indent="-1889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2pPr>
            <a:lvl3pPr marL="1338263" indent="-19526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909763" indent="-19526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471738" indent="-1889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9289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33861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8433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43005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dirty="0" smtClean="0"/>
              <a:t>Center of Irminger Gyre, near AR7W section.</a:t>
            </a:r>
          </a:p>
          <a:p>
            <a:pPr eaLnBrk="1" hangingPunct="1"/>
            <a:r>
              <a:rPr lang="en-US" dirty="0" smtClean="0"/>
              <a:t>Now near OSNAP line.</a:t>
            </a:r>
          </a:p>
          <a:p>
            <a:pPr eaLnBrk="1" hangingPunct="1"/>
            <a:r>
              <a:rPr lang="en-US" dirty="0" smtClean="0"/>
              <a:t>First deployed in Sept 2003.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Most recent recovery </a:t>
            </a:r>
          </a:p>
          <a:p>
            <a:pPr marL="0" indent="0" eaLnBrk="1" hangingPunct="1">
              <a:buNone/>
            </a:pPr>
            <a:r>
              <a:rPr lang="en-US" dirty="0" smtClean="0"/>
              <a:t>19 July 2015.</a:t>
            </a:r>
            <a:endParaRPr lang="en-US" dirty="0"/>
          </a:p>
          <a:p>
            <a:pPr eaLnBrk="1" hangingPunct="1"/>
            <a:endParaRPr lang="en-US" sz="1800" dirty="0"/>
          </a:p>
          <a:p>
            <a:pPr marL="0" indent="0" eaLnBrk="1" hangingPunct="1">
              <a:buNone/>
            </a:pPr>
            <a:endParaRPr lang="en-US" sz="1600" dirty="0" smtClean="0"/>
          </a:p>
          <a:p>
            <a:pPr marL="0" indent="0" eaLnBrk="1" hangingPunct="1">
              <a:buNone/>
            </a:pPr>
            <a:r>
              <a:rPr lang="en-US" sz="1600" dirty="0" smtClean="0"/>
              <a:t>Maintained by NIOZ under NACLIM</a:t>
            </a:r>
          </a:p>
          <a:p>
            <a:pPr eaLnBrk="1" hangingPunct="1"/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548680"/>
            <a:ext cx="7116763" cy="594320"/>
          </a:xfrm>
        </p:spPr>
        <p:txBody>
          <a:bodyPr/>
          <a:lstStyle/>
          <a:p>
            <a:r>
              <a:rPr lang="en-US" sz="2800" dirty="0" smtClean="0"/>
              <a:t>Irminger Sea moorings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German Central Irminger Sea (CIS) mooring.</a:t>
            </a:r>
          </a:p>
          <a:p>
            <a:pPr>
              <a:buFontTx/>
              <a:buChar char="-"/>
            </a:pPr>
            <a:r>
              <a:rPr lang="en-US" dirty="0" smtClean="0"/>
              <a:t>Discrete sensors (12 </a:t>
            </a:r>
            <a:r>
              <a:rPr lang="en-US" dirty="0" err="1" smtClean="0"/>
              <a:t>microcats</a:t>
            </a:r>
            <a:r>
              <a:rPr lang="en-US" dirty="0" smtClean="0"/>
              <a:t>, 3 current meters).</a:t>
            </a:r>
          </a:p>
          <a:p>
            <a:pPr>
              <a:buFontTx/>
              <a:buChar char="-"/>
            </a:pPr>
            <a:r>
              <a:rPr lang="en-US" dirty="0" smtClean="0"/>
              <a:t>Biochemical sensors in mixed layer.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Recently joined by OOI</a:t>
            </a:r>
          </a:p>
          <a:p>
            <a:pPr marL="0" indent="0">
              <a:buNone/>
            </a:pPr>
            <a:r>
              <a:rPr lang="en-US" sz="1800" dirty="0" smtClean="0"/>
              <a:t>(Ocean Observatories Initiative)</a:t>
            </a:r>
          </a:p>
          <a:p>
            <a:pPr>
              <a:buFontTx/>
              <a:buChar char="-"/>
            </a:pPr>
            <a:r>
              <a:rPr lang="en-US" dirty="0" smtClean="0"/>
              <a:t>Three moorings</a:t>
            </a:r>
          </a:p>
          <a:p>
            <a:pPr>
              <a:buFontTx/>
              <a:buChar char="-"/>
            </a:pPr>
            <a:r>
              <a:rPr lang="en-US" dirty="0" smtClean="0"/>
              <a:t>Gliders</a:t>
            </a:r>
          </a:p>
          <a:p>
            <a:pPr>
              <a:buFontTx/>
              <a:buChar char="-"/>
            </a:pPr>
            <a:r>
              <a:rPr lang="en-US" dirty="0" smtClean="0"/>
              <a:t>Surface buoy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NIOZ Royal Netherlands Institute for Sea Research</a:t>
            </a:r>
            <a:endParaRPr lang="en-US"/>
          </a:p>
        </p:txBody>
      </p:sp>
      <p:grpSp>
        <p:nvGrpSpPr>
          <p:cNvPr id="5" name="Gruppierung 8"/>
          <p:cNvGrpSpPr/>
          <p:nvPr/>
        </p:nvGrpSpPr>
        <p:grpSpPr>
          <a:xfrm>
            <a:off x="4173991" y="3356992"/>
            <a:ext cx="4860032" cy="3168352"/>
            <a:chOff x="3648656" y="3140968"/>
            <a:chExt cx="5493909" cy="3434575"/>
          </a:xfrm>
        </p:grpSpPr>
        <p:pic>
          <p:nvPicPr>
            <p:cNvPr id="6" name="Bild 2" descr="LOCO_CIS_map_detail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656" y="3140968"/>
              <a:ext cx="5493909" cy="3434575"/>
            </a:xfrm>
            <a:prstGeom prst="rect">
              <a:avLst/>
            </a:prstGeom>
          </p:spPr>
        </p:pic>
        <p:sp>
          <p:nvSpPr>
            <p:cNvPr id="7" name="Textfeld 7"/>
            <p:cNvSpPr txBox="1"/>
            <p:nvPr/>
          </p:nvSpPr>
          <p:spPr>
            <a:xfrm>
              <a:off x="7020272" y="4077072"/>
              <a:ext cx="7660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OOI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16"/>
            <p:cNvSpPr txBox="1"/>
            <p:nvPr/>
          </p:nvSpPr>
          <p:spPr>
            <a:xfrm>
              <a:off x="6678288" y="5445224"/>
              <a:ext cx="1450024" cy="60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 smtClean="0">
                  <a:solidFill>
                    <a:srgbClr val="FFFF00"/>
                  </a:solidFill>
                </a:rPr>
                <a:t>LOCO</a:t>
              </a:r>
              <a:endParaRPr lang="en-GB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Textfeld 17"/>
            <p:cNvSpPr txBox="1"/>
            <p:nvPr/>
          </p:nvSpPr>
          <p:spPr>
            <a:xfrm>
              <a:off x="5385380" y="4869160"/>
              <a:ext cx="1011502" cy="60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800" b="1" dirty="0" smtClean="0">
                  <a:solidFill>
                    <a:srgbClr val="FF0000"/>
                  </a:solidFill>
                </a:rPr>
                <a:t>CIS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6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476672"/>
            <a:ext cx="7116763" cy="666328"/>
          </a:xfrm>
        </p:spPr>
        <p:txBody>
          <a:bodyPr/>
          <a:lstStyle/>
          <a:p>
            <a:r>
              <a:rPr lang="en-US" sz="2800" dirty="0" smtClean="0"/>
              <a:t>Why the Irminger Sea?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38" y="1828800"/>
            <a:ext cx="716929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Region of deep water formation.</a:t>
            </a:r>
          </a:p>
          <a:p>
            <a:pPr marL="0" indent="0">
              <a:buNone/>
            </a:pPr>
            <a:r>
              <a:rPr lang="en-US" dirty="0" smtClean="0"/>
              <a:t>At the start of the program not much was known.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Weak stratification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Occasional strong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surface forcing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Summer hydrographic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ections were not enough.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www.whoi.edu/cms/images/oceanus/2007/1/tipjet_37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76" y="2996952"/>
            <a:ext cx="5238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548680"/>
            <a:ext cx="7116763" cy="594320"/>
          </a:xfrm>
        </p:spPr>
        <p:txBody>
          <a:bodyPr/>
          <a:lstStyle/>
          <a:p>
            <a:r>
              <a:rPr lang="en-US" sz="2800" dirty="0" smtClean="0"/>
              <a:t>What have we learned?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38" y="1556792"/>
            <a:ext cx="8151812" cy="49202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Significant deep convection occurs.</a:t>
            </a:r>
          </a:p>
          <a:p>
            <a:pPr marL="0" indent="0">
              <a:buNone/>
            </a:pPr>
            <a:r>
              <a:rPr lang="en-US" dirty="0" smtClean="0"/>
              <a:t>Primarily dependent on </a:t>
            </a:r>
            <a:r>
              <a:rPr lang="en-US" dirty="0" err="1" smtClean="0"/>
              <a:t>sfc</a:t>
            </a:r>
            <a:r>
              <a:rPr lang="en-US" dirty="0" smtClean="0"/>
              <a:t> heat flux, sec. on stratification.</a:t>
            </a:r>
          </a:p>
        </p:txBody>
      </p:sp>
      <p:pic>
        <p:nvPicPr>
          <p:cNvPr id="2050" name="Picture 2" descr="G:\loco2-11\writing\Fig 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9381"/>
            <a:ext cx="8570624" cy="40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548680"/>
            <a:ext cx="7116763" cy="594320"/>
          </a:xfrm>
        </p:spPr>
        <p:txBody>
          <a:bodyPr/>
          <a:lstStyle/>
          <a:p>
            <a:r>
              <a:rPr lang="en-US" sz="2800" dirty="0" smtClean="0"/>
              <a:t>CIS time series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38" y="1828800"/>
            <a:ext cx="2848818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CIS time series of conservative temp, absolute salinity and potential density.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Heating and warming at start, but cooling and freshening after several convective years.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NIOZ Royal Netherlands Institute for Sea Research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55911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26887" y="5827426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Fig. Johannes </a:t>
            </a:r>
            <a:r>
              <a:rPr lang="en-US" sz="1000" dirty="0" err="1" smtClean="0"/>
              <a:t>Karstensen</a:t>
            </a:r>
            <a:r>
              <a:rPr lang="en-US" sz="1000" dirty="0" smtClean="0"/>
              <a:t>, GEOMAR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548680"/>
            <a:ext cx="7343775" cy="57685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Hydrography July 2015</a:t>
            </a:r>
          </a:p>
        </p:txBody>
      </p:sp>
      <p:sp>
        <p:nvSpPr>
          <p:cNvPr id="5124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9552" y="1844824"/>
            <a:ext cx="4464496" cy="46321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AR7E/OSNAP east CTD sections shows large volume of recently ventilated water.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Low temperature/salinity.</a:t>
            </a:r>
          </a:p>
          <a:p>
            <a:pPr eaLnBrk="1" hangingPunct="1"/>
            <a:r>
              <a:rPr lang="en-US" dirty="0" smtClean="0"/>
              <a:t>High 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Density ranges of LSW.</a:t>
            </a:r>
          </a:p>
          <a:p>
            <a:pPr eaLnBrk="1" hangingPunct="1"/>
            <a:r>
              <a:rPr lang="en-US" dirty="0" smtClean="0"/>
              <a:t>Resembles situation of 1990s</a:t>
            </a:r>
            <a:r>
              <a:rPr lang="en-US" sz="1900" dirty="0" smtClean="0"/>
              <a:t>.</a:t>
            </a:r>
          </a:p>
        </p:txBody>
      </p:sp>
      <p:pic>
        <p:nvPicPr>
          <p:cNvPr id="12" name="Picture 2" descr="G:\loco2-11\writing\Fig 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85747"/>
            <a:ext cx="3287726" cy="557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548680"/>
            <a:ext cx="7116763" cy="594320"/>
          </a:xfrm>
        </p:spPr>
        <p:txBody>
          <a:bodyPr/>
          <a:lstStyle/>
          <a:p>
            <a:r>
              <a:rPr lang="en-US" sz="2800" dirty="0" smtClean="0"/>
              <a:t>Relation to SST anomalies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6007464" cy="4648200"/>
          </a:xfrm>
        </p:spPr>
      </p:pic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323528" y="1988840"/>
            <a:ext cx="2376264" cy="412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65175" indent="-1889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2pPr>
            <a:lvl3pPr marL="1338263" indent="-19526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909763" indent="-19526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471738" indent="-1889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9289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33861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8433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43005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Cold NA </a:t>
            </a:r>
            <a:r>
              <a:rPr lang="en-US" dirty="0" err="1" smtClean="0"/>
              <a:t>subpolar</a:t>
            </a:r>
            <a:r>
              <a:rPr lang="en-US" dirty="0" smtClean="0"/>
              <a:t> gyre in a warm winter/year.</a:t>
            </a:r>
          </a:p>
          <a:p>
            <a:pPr marL="0" indent="0" eaLnBrk="1" hangingPunct="1">
              <a:buNone/>
            </a:pPr>
            <a:r>
              <a:rPr lang="en-US" dirty="0" smtClean="0"/>
              <a:t>(warming hole </a:t>
            </a:r>
          </a:p>
          <a:p>
            <a:pPr marL="0" indent="0" eaLnBrk="1" hangingPunct="1">
              <a:buNone/>
            </a:pPr>
            <a:r>
              <a:rPr lang="en-US" dirty="0" smtClean="0"/>
              <a:t>or cold blob)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Speculations about</a:t>
            </a:r>
            <a:r>
              <a:rPr lang="en-US" dirty="0"/>
              <a:t> </a:t>
            </a:r>
            <a:r>
              <a:rPr lang="en-US" dirty="0" smtClean="0"/>
              <a:t>relation to declining AMOC.</a:t>
            </a:r>
          </a:p>
        </p:txBody>
      </p:sp>
    </p:spTree>
    <p:extLst>
      <p:ext uri="{BB962C8B-B14F-4D97-AF65-F5344CB8AC3E}">
        <p14:creationId xmlns:p14="http://schemas.microsoft.com/office/powerpoint/2010/main" val="29523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548680"/>
            <a:ext cx="7116763" cy="594320"/>
          </a:xfrm>
        </p:spPr>
        <p:txBody>
          <a:bodyPr/>
          <a:lstStyle/>
          <a:p>
            <a:r>
              <a:rPr lang="en-US" sz="2800" dirty="0" smtClean="0"/>
              <a:t>ERSST time series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NIOZ Royal Netherlands Institute for Sea Research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763770" cy="536828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7038" y="1828800"/>
            <a:ext cx="443299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65175" indent="-1889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2pPr>
            <a:lvl3pPr marL="1338263" indent="-19526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909763" indent="-19526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471738" indent="-1889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9289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33861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8433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4300538" indent="-188913" algn="l" rt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>
                <a:srgbClr val="F17E1C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err="1" smtClean="0"/>
              <a:t>Interannual</a:t>
            </a:r>
            <a:r>
              <a:rPr lang="en-US" dirty="0" smtClean="0"/>
              <a:t> and </a:t>
            </a:r>
            <a:r>
              <a:rPr lang="en-US" dirty="0" err="1" smtClean="0"/>
              <a:t>multidecadal</a:t>
            </a:r>
            <a:r>
              <a:rPr lang="en-US" dirty="0" smtClean="0"/>
              <a:t> variability in ocean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err="1" smtClean="0"/>
              <a:t>Vs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Continuous heating of Northern Hemisphere.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Recent cold winter(s) dropped </a:t>
            </a:r>
            <a:r>
              <a:rPr lang="en-US" dirty="0" err="1" smtClean="0"/>
              <a:t>Subpolar</a:t>
            </a:r>
            <a:r>
              <a:rPr lang="en-US" dirty="0" smtClean="0"/>
              <a:t> Gyre below </a:t>
            </a:r>
            <a:r>
              <a:rPr lang="en-US" dirty="0" err="1" smtClean="0"/>
              <a:t>Tref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10207C"/>
      </a:dk2>
      <a:lt2>
        <a:srgbClr val="666666"/>
      </a:lt2>
      <a:accent1>
        <a:srgbClr val="0064FF"/>
      </a:accent1>
      <a:accent2>
        <a:srgbClr val="0096FF"/>
      </a:accent2>
      <a:accent3>
        <a:srgbClr val="FFFFFF"/>
      </a:accent3>
      <a:accent4>
        <a:srgbClr val="000000"/>
      </a:accent4>
      <a:accent5>
        <a:srgbClr val="AAB8FF"/>
      </a:accent5>
      <a:accent6>
        <a:srgbClr val="0087E7"/>
      </a:accent6>
      <a:hlink>
        <a:srgbClr val="00C9FF"/>
      </a:hlink>
      <a:folHlink>
        <a:srgbClr val="00FFF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10207C"/>
        </a:dk2>
        <a:lt2>
          <a:srgbClr val="666666"/>
        </a:lt2>
        <a:accent1>
          <a:srgbClr val="0064FF"/>
        </a:accent1>
        <a:accent2>
          <a:srgbClr val="0096FF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0087E7"/>
        </a:accent6>
        <a:hlink>
          <a:srgbClr val="00C9FF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</TotalTime>
  <Words>501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The LOCO mooring</vt:lpstr>
      <vt:lpstr>Irminger Sea moorings</vt:lpstr>
      <vt:lpstr>Why the Irminger Sea?</vt:lpstr>
      <vt:lpstr>What have we learned?</vt:lpstr>
      <vt:lpstr>CIS time series</vt:lpstr>
      <vt:lpstr>Hydrography July 2015</vt:lpstr>
      <vt:lpstr>Relation to SST anomalies</vt:lpstr>
      <vt:lpstr>ERSST time series</vt:lpstr>
      <vt:lpstr>Mostly caused by local sfc forcing</vt:lpstr>
      <vt:lpstr>Future plans</vt:lpstr>
      <vt:lpstr>Salinity profiles</vt:lpstr>
    </vt:vector>
  </TitlesOfParts>
  <Company>Katja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</dc:creator>
  <cp:lastModifiedBy>Femke de Jong</cp:lastModifiedBy>
  <cp:revision>360</cp:revision>
  <dcterms:created xsi:type="dcterms:W3CDTF">2006-11-14T10:09:49Z</dcterms:created>
  <dcterms:modified xsi:type="dcterms:W3CDTF">2016-04-25T09:08:09Z</dcterms:modified>
</cp:coreProperties>
</file>